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1" d="100"/>
          <a:sy n="41" d="100"/>
        </p:scale>
        <p:origin x="2292" y="36"/>
      </p:cViewPr>
      <p:guideLst/>
    </p:cSldViewPr>
  </p:slideViewPr>
  <p:notesTextViewPr>
    <p:cViewPr>
      <p:scale>
        <a:sx n="1" d="1"/>
        <a:sy n="1" d="1"/>
      </p:scale>
      <p:origin x="0" y="0"/>
    </p:cViewPr>
  </p:notesTextViewPr>
  <p:notesViewPr>
    <p:cSldViewPr snapToGrid="0">
      <p:cViewPr varScale="1">
        <p:scale>
          <a:sx n="48" d="100"/>
          <a:sy n="48" d="100"/>
        </p:scale>
        <p:origin x="2752" y="3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CD615AC-6642-4E2E-A3BE-DB8D20061CF5}" type="datetimeFigureOut">
              <a:rPr kumimoji="1" lang="ja-JP" altLang="en-US" smtClean="0"/>
              <a:t>2024/8/11</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98F9C095-900F-46D2-BE18-2C31A4F4BF12}" type="slidenum">
              <a:rPr kumimoji="1" lang="ja-JP" altLang="en-US" smtClean="0"/>
              <a:t>‹#›</a:t>
            </a:fld>
            <a:endParaRPr kumimoji="1" lang="ja-JP" altLang="en-US"/>
          </a:p>
        </p:txBody>
      </p:sp>
    </p:spTree>
    <p:extLst>
      <p:ext uri="{BB962C8B-B14F-4D97-AF65-F5344CB8AC3E}">
        <p14:creationId xmlns:p14="http://schemas.microsoft.com/office/powerpoint/2010/main" val="33946516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237490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3134614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401367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2308246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502967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864434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1223802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2269062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3591184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196558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018450-A8A7-4054-9433-D1D55CF7B1BD}" type="datetimeFigureOut">
              <a:rPr kumimoji="1" lang="ja-JP" altLang="en-US" smtClean="0"/>
              <a:t>2024/8/11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2962282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B8018450-A8A7-4054-9433-D1D55CF7B1BD}" type="datetimeFigureOut">
              <a:rPr kumimoji="1" lang="ja-JP" altLang="en-US" smtClean="0"/>
              <a:t>2024/8/11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AE458234-0137-4E81-AADE-72DD8EE4BADA}" type="slidenum">
              <a:rPr kumimoji="1" lang="ja-JP" altLang="en-US" smtClean="0"/>
              <a:t>‹#›</a:t>
            </a:fld>
            <a:endParaRPr kumimoji="1" lang="ja-JP" altLang="en-US"/>
          </a:p>
        </p:txBody>
      </p:sp>
    </p:spTree>
    <p:extLst>
      <p:ext uri="{BB962C8B-B14F-4D97-AF65-F5344CB8AC3E}">
        <p14:creationId xmlns:p14="http://schemas.microsoft.com/office/powerpoint/2010/main" val="4849398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1">
                <a:lumMod val="40000"/>
                <a:lumOff val="60000"/>
              </a:schemeClr>
            </a:gs>
            <a:gs pos="4000">
              <a:schemeClr val="accent1">
                <a:lumMod val="45000"/>
                <a:lumOff val="55000"/>
              </a:schemeClr>
            </a:gs>
            <a:gs pos="30000">
              <a:schemeClr val="accent1">
                <a:lumMod val="45000"/>
                <a:lumOff val="55000"/>
              </a:schemeClr>
            </a:gs>
            <a:gs pos="70000">
              <a:schemeClr val="bg1"/>
            </a:gs>
          </a:gsLst>
          <a:lin ang="2700000" scaled="1"/>
          <a:tileRect/>
        </a:gradFill>
        <a:effectLst/>
      </p:bgPr>
    </p:bg>
    <p:spTree>
      <p:nvGrpSpPr>
        <p:cNvPr id="1" name=""/>
        <p:cNvGrpSpPr/>
        <p:nvPr/>
      </p:nvGrpSpPr>
      <p:grpSpPr>
        <a:xfrm>
          <a:off x="0" y="0"/>
          <a:ext cx="0" cy="0"/>
          <a:chOff x="0" y="0"/>
          <a:chExt cx="0" cy="0"/>
        </a:xfrm>
      </p:grpSpPr>
      <p:sp>
        <p:nvSpPr>
          <p:cNvPr id="11" name="タイトル 10">
            <a:extLst>
              <a:ext uri="{FF2B5EF4-FFF2-40B4-BE49-F238E27FC236}">
                <a16:creationId xmlns:a16="http://schemas.microsoft.com/office/drawing/2014/main" id="{3545E211-B39F-E862-C202-33E254F3815A}"/>
              </a:ext>
            </a:extLst>
          </p:cNvPr>
          <p:cNvSpPr>
            <a:spLocks noGrp="1"/>
          </p:cNvSpPr>
          <p:nvPr>
            <p:ph type="ctrTitle"/>
          </p:nvPr>
        </p:nvSpPr>
        <p:spPr>
          <a:xfrm>
            <a:off x="3571378" y="1053979"/>
            <a:ext cx="2956488" cy="2648959"/>
          </a:xfrm>
          <a:noFill/>
        </p:spPr>
        <p:txBody>
          <a:bodyPr>
            <a:normAutofit fontScale="90000"/>
          </a:bodyPr>
          <a:lstStyle/>
          <a:p>
            <a:pPr algn="l">
              <a:lnSpc>
                <a:spcPts val="1800"/>
              </a:lnSpc>
            </a:pPr>
            <a:r>
              <a:rPr lang="ja-JP" altLang="ja-JP" sz="1600" kern="100" dirty="0">
                <a:latin typeface="Century" panose="02040604050505020304" pitchFamily="18" charset="0"/>
                <a:ea typeface="Meiryo UI" panose="020B0604030504040204" pitchFamily="50" charset="-128"/>
                <a:cs typeface="Times New Roman" panose="02020603050405020304" pitchFamily="18" charset="0"/>
              </a:rPr>
              <a:t>楊名時八段錦・太極拳は、呼吸法に従い、心と体のバランスを取り、他の人と競い合わないで健康と長寿を主な目的としているバランス運動</a:t>
            </a:r>
            <a:r>
              <a:rPr lang="ja-JP" altLang="en-US" sz="1600" kern="100" dirty="0">
                <a:latin typeface="Century" panose="02040604050505020304" pitchFamily="18" charset="0"/>
                <a:ea typeface="Meiryo UI" panose="020B0604030504040204" pitchFamily="50" charset="-128"/>
                <a:cs typeface="Times New Roman" panose="02020603050405020304" pitchFamily="18" charset="0"/>
              </a:rPr>
              <a:t>です</a:t>
            </a:r>
            <a:r>
              <a:rPr lang="ja-JP" altLang="ja-JP" sz="1600" kern="100" dirty="0">
                <a:latin typeface="Century" panose="02040604050505020304" pitchFamily="18" charset="0"/>
                <a:ea typeface="Meiryo UI" panose="020B0604030504040204" pitchFamily="50" charset="-128"/>
                <a:cs typeface="Times New Roman" panose="02020603050405020304" pitchFamily="18" charset="0"/>
              </a:rPr>
              <a:t>。</a:t>
            </a:r>
            <a:br>
              <a:rPr lang="en-US" altLang="ja-JP" sz="1600" kern="100" dirty="0">
                <a:latin typeface="Century" panose="02040604050505020304" pitchFamily="18" charset="0"/>
                <a:ea typeface="Meiryo UI" panose="020B0604030504040204" pitchFamily="50" charset="-128"/>
                <a:cs typeface="Times New Roman" panose="02020603050405020304" pitchFamily="18" charset="0"/>
              </a:rPr>
            </a:br>
            <a:r>
              <a:rPr lang="ja-JP" altLang="ja-JP" sz="1600" kern="100" dirty="0">
                <a:latin typeface="Century" panose="02040604050505020304" pitchFamily="18" charset="0"/>
                <a:ea typeface="Meiryo UI" panose="020B0604030504040204" pitchFamily="50" charset="-128"/>
                <a:cs typeface="Times New Roman" panose="02020603050405020304" pitchFamily="18" charset="0"/>
              </a:rPr>
              <a:t>下肢筋力の低下防止による転倒予防や、両手両足を別々に動かすことで脳に刺激を与え</a:t>
            </a:r>
            <a:r>
              <a:rPr lang="ja-JP" altLang="en-US" sz="16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600" kern="100" dirty="0">
                <a:latin typeface="Century" panose="02040604050505020304" pitchFamily="18" charset="0"/>
                <a:ea typeface="Meiryo UI" panose="020B0604030504040204" pitchFamily="50" charset="-128"/>
                <a:cs typeface="Times New Roman" panose="02020603050405020304" pitchFamily="18" charset="0"/>
              </a:rPr>
              <a:t>認知機能の強化にも役立ちます。</a:t>
            </a:r>
            <a:br>
              <a:rPr lang="ja-JP" altLang="ja-JP" sz="1600" kern="100" dirty="0">
                <a:latin typeface="Century" panose="02040604050505020304" pitchFamily="18" charset="0"/>
                <a:ea typeface="ＭＳ 明朝" panose="02020609040205080304" pitchFamily="17" charset="-128"/>
                <a:cs typeface="Times New Roman" panose="02020603050405020304" pitchFamily="18" charset="0"/>
              </a:rPr>
            </a:br>
            <a:r>
              <a:rPr lang="ja-JP" altLang="ja-JP" sz="1600" kern="100" dirty="0">
                <a:latin typeface="Century" panose="02040604050505020304" pitchFamily="18" charset="0"/>
                <a:ea typeface="Meiryo UI" panose="020B0604030504040204" pitchFamily="50" charset="-128"/>
                <a:cs typeface="Times New Roman" panose="02020603050405020304" pitchFamily="18" charset="0"/>
              </a:rPr>
              <a:t>柔らかい、ゆっくりとした動きですので年齢・性別にかかわりなく、運動に自信がない方でもご参加いただけます。</a:t>
            </a:r>
            <a:endParaRPr lang="ja-JP" altLang="en-US" sz="1600" dirty="0"/>
          </a:p>
        </p:txBody>
      </p:sp>
      <p:sp>
        <p:nvSpPr>
          <p:cNvPr id="3" name="字幕 2">
            <a:extLst>
              <a:ext uri="{FF2B5EF4-FFF2-40B4-BE49-F238E27FC236}">
                <a16:creationId xmlns:a16="http://schemas.microsoft.com/office/drawing/2014/main" id="{CDAE821C-0E7D-2D9A-262A-DBBA9C9E0F54}"/>
              </a:ext>
            </a:extLst>
          </p:cNvPr>
          <p:cNvSpPr>
            <a:spLocks noGrp="1"/>
          </p:cNvSpPr>
          <p:nvPr>
            <p:ph type="subTitle" idx="1"/>
          </p:nvPr>
        </p:nvSpPr>
        <p:spPr>
          <a:xfrm>
            <a:off x="216874" y="7538988"/>
            <a:ext cx="6310992" cy="1925320"/>
          </a:xfrm>
          <a:ln>
            <a:solidFill>
              <a:schemeClr val="tx2">
                <a:lumMod val="50000"/>
                <a:lumOff val="50000"/>
              </a:schemeClr>
            </a:solidFill>
          </a:ln>
        </p:spPr>
        <p:txBody>
          <a:bodyPr>
            <a:normAutofit/>
          </a:bodyPr>
          <a:lstStyle/>
          <a:p>
            <a:pPr algn="l">
              <a:lnSpc>
                <a:spcPts val="1800"/>
              </a:lnSpc>
            </a:pP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会場：</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『S&amp;D</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スポーツパーク富士見ミーティングルーム</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pPr algn="l">
              <a:lnSpc>
                <a:spcPts val="1800"/>
              </a:lnSpc>
            </a:pP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定員：</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24</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名</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　</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定員になり次第、締め切りとさせていただきます。</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pPr algn="l">
              <a:lnSpc>
                <a:spcPts val="1800"/>
              </a:lnSpc>
            </a:pP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12</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回コース</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費用：</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6,600</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円</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税込</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　　</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pPr algn="l">
              <a:lnSpc>
                <a:spcPts val="1800"/>
              </a:lnSpc>
            </a:pP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講師：杉</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渕</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典子</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pPr algn="l">
              <a:lnSpc>
                <a:spcPts val="1800"/>
              </a:lnSpc>
            </a:pP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申込：</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1</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日無料体験は</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8</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月</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28</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日</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水</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まで、</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12</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回コースは</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9</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月</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4</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日</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水</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までにお電話、または直接、富士見公園クラブハウスへ</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ご入金は</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17:00</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まで</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　</a:t>
            </a:r>
            <a:r>
              <a:rPr lang="ja-JP" altLang="ja-JP" sz="1400" kern="100" dirty="0">
                <a:latin typeface="Century" panose="02040604050505020304" pitchFamily="18" charset="0"/>
                <a:ea typeface="Segoe UI Emoji" panose="020B0502040204020203" pitchFamily="34" charset="0"/>
                <a:cs typeface="Segoe UI Emoji" panose="020B0502040204020203" pitchFamily="34" charset="0"/>
              </a:rPr>
              <a:t>☎</a:t>
            </a:r>
            <a:r>
              <a:rPr lang="en-US" altLang="ja-JP" sz="1400" kern="100" dirty="0">
                <a:latin typeface="Century" panose="02040604050505020304" pitchFamily="18" charset="0"/>
                <a:ea typeface="Segoe UI Emoji" panose="020B0502040204020203" pitchFamily="34" charset="0"/>
                <a:cs typeface="Segoe UI Emoji" panose="020B0502040204020203" pitchFamily="34" charset="0"/>
              </a:rPr>
              <a:t>042</a:t>
            </a:r>
            <a:r>
              <a:rPr lang="en-US" altLang="ja-JP" sz="1400" kern="100" dirty="0">
                <a:latin typeface="Meiryo UI" panose="020B0604030504040204" pitchFamily="50" charset="-128"/>
                <a:ea typeface="ＭＳ 明朝" panose="02020609040205080304" pitchFamily="17" charset="-128"/>
                <a:cs typeface="Times New Roman" panose="02020603050405020304" pitchFamily="18" charset="0"/>
              </a:rPr>
              <a:t>-555-4342</a:t>
            </a:r>
            <a:r>
              <a:rPr lang="ja-JP" altLang="en-US" sz="1400" kern="100" dirty="0">
                <a:latin typeface="Meiryo UI" panose="020B0604030504040204" pitchFamily="50" charset="-128"/>
                <a:ea typeface="ＭＳ 明朝" panose="02020609040205080304" pitchFamily="17" charset="-128"/>
                <a:cs typeface="Times New Roman" panose="02020603050405020304" pitchFamily="18" charset="0"/>
              </a:rPr>
              <a:t>　</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正方形/長方形 3">
            <a:extLst>
              <a:ext uri="{FF2B5EF4-FFF2-40B4-BE49-F238E27FC236}">
                <a16:creationId xmlns:a16="http://schemas.microsoft.com/office/drawing/2014/main" id="{1B5186CA-1325-3AE2-BD62-03A207B8C543}"/>
              </a:ext>
            </a:extLst>
          </p:cNvPr>
          <p:cNvSpPr/>
          <p:nvPr/>
        </p:nvSpPr>
        <p:spPr>
          <a:xfrm>
            <a:off x="248739" y="211152"/>
            <a:ext cx="6310992" cy="529346"/>
          </a:xfrm>
          <a:prstGeom prst="rect">
            <a:avLst/>
          </a:prstGeom>
          <a:noFill/>
        </p:spPr>
        <p:txBody>
          <a:bodyPr wrap="square" lIns="91440" tIns="45720" rIns="91440" bIns="45720">
            <a:spAutoFit/>
          </a:bodyPr>
          <a:lstStyle/>
          <a:p>
            <a:pPr algn="ctr"/>
            <a:r>
              <a:rPr kumimoji="1" lang="en-US" altLang="ja-JP" sz="28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S</a:t>
            </a:r>
            <a:r>
              <a:rPr lang="ja-JP" altLang="en-US" sz="28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a:t>
            </a:r>
            <a:r>
              <a:rPr kumimoji="1" lang="en-US" altLang="ja-JP" sz="28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D</a:t>
            </a:r>
            <a:r>
              <a:rPr kumimoji="1" lang="ja-JP" altLang="en-US" sz="28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スポーツパーク富士見</a:t>
            </a:r>
            <a:endParaRPr lang="ja-JP" altLang="en-US" sz="28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pic>
        <p:nvPicPr>
          <p:cNvPr id="8" name="図 7">
            <a:extLst>
              <a:ext uri="{FF2B5EF4-FFF2-40B4-BE49-F238E27FC236}">
                <a16:creationId xmlns:a16="http://schemas.microsoft.com/office/drawing/2014/main" id="{801C592E-7AB4-F8BE-973C-2F58FB7563F3}"/>
              </a:ext>
            </a:extLst>
          </p:cNvPr>
          <p:cNvPicPr>
            <a:picLocks noChangeAspect="1"/>
          </p:cNvPicPr>
          <p:nvPr/>
        </p:nvPicPr>
        <p:blipFill>
          <a:blip r:embed="rId2"/>
          <a:stretch>
            <a:fillRect/>
          </a:stretch>
        </p:blipFill>
        <p:spPr>
          <a:xfrm>
            <a:off x="214337" y="1093267"/>
            <a:ext cx="3286622" cy="2464966"/>
          </a:xfrm>
          <a:prstGeom prst="rect">
            <a:avLst/>
          </a:prstGeom>
          <a:ln>
            <a:solidFill>
              <a:schemeClr val="tx1"/>
            </a:solidFill>
          </a:ln>
        </p:spPr>
      </p:pic>
      <p:sp>
        <p:nvSpPr>
          <p:cNvPr id="9" name="正方形/長方形 8">
            <a:extLst>
              <a:ext uri="{FF2B5EF4-FFF2-40B4-BE49-F238E27FC236}">
                <a16:creationId xmlns:a16="http://schemas.microsoft.com/office/drawing/2014/main" id="{630C934B-DF6E-CF51-99E6-EDAC5CAB53E6}"/>
              </a:ext>
            </a:extLst>
          </p:cNvPr>
          <p:cNvSpPr/>
          <p:nvPr/>
        </p:nvSpPr>
        <p:spPr>
          <a:xfrm>
            <a:off x="231918" y="3815903"/>
            <a:ext cx="6295948" cy="2185214"/>
          </a:xfrm>
          <a:prstGeom prst="rect">
            <a:avLst/>
          </a:prstGeom>
          <a:noFill/>
        </p:spPr>
        <p:txBody>
          <a:bodyPr wrap="square" lIns="91440" tIns="45720" rIns="91440" bIns="45720">
            <a:spAutoFit/>
          </a:bodyPr>
          <a:lstStyle/>
          <a:p>
            <a:pPr algn="ctr"/>
            <a:r>
              <a:rPr lang="ja-JP" altLang="en-US" sz="8000" b="1" dirty="0">
                <a:ln w="22225">
                  <a:solidFill>
                    <a:schemeClr val="accent2"/>
                  </a:solidFill>
                  <a:prstDash val="solid"/>
                </a:ln>
                <a:solidFill>
                  <a:srgbClr val="FF0000"/>
                </a:solidFill>
              </a:rPr>
              <a:t>太極拳教室</a:t>
            </a:r>
            <a:endParaRPr lang="en-US" altLang="ja-JP" sz="8000" b="1" dirty="0">
              <a:ln w="22225">
                <a:solidFill>
                  <a:schemeClr val="accent2"/>
                </a:solidFill>
                <a:prstDash val="solid"/>
              </a:ln>
              <a:solidFill>
                <a:srgbClr val="FF0000"/>
              </a:solidFill>
            </a:endParaRPr>
          </a:p>
          <a:p>
            <a:pPr algn="ctr"/>
            <a:endParaRPr lang="en-US" altLang="ja-JP" sz="1600" b="1" dirty="0">
              <a:ln w="22225">
                <a:solidFill>
                  <a:schemeClr val="accent2"/>
                </a:solidFill>
                <a:prstDash val="solid"/>
              </a:ln>
              <a:solidFill>
                <a:srgbClr val="FF0000"/>
              </a:solidFill>
            </a:endParaRPr>
          </a:p>
          <a:p>
            <a:pPr algn="ctr"/>
            <a:r>
              <a:rPr lang="ja-JP" altLang="en-US" sz="4000" b="1" dirty="0">
                <a:ln w="22225">
                  <a:solidFill>
                    <a:schemeClr val="accent2"/>
                  </a:solidFill>
                  <a:prstDash val="solid"/>
                </a:ln>
                <a:solidFill>
                  <a:srgbClr val="FF0000"/>
                </a:solidFill>
              </a:rPr>
              <a:t>参加者募集！</a:t>
            </a:r>
            <a:endParaRPr lang="en-US" altLang="ja-JP" sz="4000" b="1" dirty="0">
              <a:ln w="22225">
                <a:solidFill>
                  <a:schemeClr val="accent2"/>
                </a:solidFill>
                <a:prstDash val="solid"/>
              </a:ln>
              <a:solidFill>
                <a:srgbClr val="FF0000"/>
              </a:solidFill>
            </a:endParaRPr>
          </a:p>
        </p:txBody>
      </p:sp>
      <p:sp>
        <p:nvSpPr>
          <p:cNvPr id="2" name="字幕 2">
            <a:extLst>
              <a:ext uri="{FF2B5EF4-FFF2-40B4-BE49-F238E27FC236}">
                <a16:creationId xmlns:a16="http://schemas.microsoft.com/office/drawing/2014/main" id="{36B7D257-7DEB-FCE7-B483-7914025995B9}"/>
              </a:ext>
            </a:extLst>
          </p:cNvPr>
          <p:cNvSpPr txBox="1">
            <a:spLocks/>
          </p:cNvSpPr>
          <p:nvPr/>
        </p:nvSpPr>
        <p:spPr>
          <a:xfrm>
            <a:off x="230459" y="6377662"/>
            <a:ext cx="6310992" cy="366315"/>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800"/>
              </a:lnSpc>
            </a:pP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日時：</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9</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月</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5</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日</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木</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11</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月</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21</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日</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木</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　午前</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10</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時～</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11</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時</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30</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分</a:t>
            </a:r>
            <a:r>
              <a:rPr lang="ja-JP" altLang="en-US" sz="1400" b="1" kern="100" dirty="0">
                <a:latin typeface="Century" panose="02040604050505020304" pitchFamily="18" charset="0"/>
                <a:ea typeface="Meiryo UI" panose="020B0604030504040204" pitchFamily="50" charset="-128"/>
                <a:cs typeface="Times New Roman" panose="02020603050405020304" pitchFamily="18" charset="0"/>
              </a:rPr>
              <a:t>　</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毎週木曜</a:t>
            </a:r>
            <a:r>
              <a:rPr lang="ja-JP" altLang="en-US" sz="1400" b="1" kern="100" dirty="0">
                <a:latin typeface="Century" panose="02040604050505020304" pitchFamily="18" charset="0"/>
                <a:ea typeface="Meiryo UI" panose="020B0604030504040204" pitchFamily="50" charset="-128"/>
                <a:cs typeface="Times New Roman" panose="02020603050405020304" pitchFamily="18" charset="0"/>
              </a:rPr>
              <a:t>全</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12</a:t>
            </a:r>
            <a:r>
              <a:rPr lang="ja-JP" altLang="en-US" sz="1400" b="1" kern="100" dirty="0">
                <a:latin typeface="Century" panose="02040604050505020304" pitchFamily="18" charset="0"/>
                <a:ea typeface="Meiryo UI" panose="020B0604030504040204" pitchFamily="50" charset="-128"/>
                <a:cs typeface="Times New Roman" panose="02020603050405020304" pitchFamily="18" charset="0"/>
              </a:rPr>
              <a:t>回</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　</a:t>
            </a:r>
            <a:endParaRPr lang="ja-JP" altLang="ja-JP" sz="1400" b="1" kern="100" dirty="0">
              <a:latin typeface="Century" panose="02040604050505020304" pitchFamily="18" charset="0"/>
              <a:ea typeface="ＭＳ 明朝" panose="02020609040205080304" pitchFamily="17" charset="-128"/>
              <a:cs typeface="Times New Roman" panose="02020603050405020304" pitchFamily="18" charset="0"/>
            </a:endParaRPr>
          </a:p>
          <a:p>
            <a:pPr algn="l">
              <a:lnSpc>
                <a:spcPts val="1800"/>
              </a:lnSpc>
            </a:pPr>
            <a:endParaRPr lang="ja-JP" altLang="en-US" sz="1600" dirty="0"/>
          </a:p>
        </p:txBody>
      </p:sp>
      <p:sp>
        <p:nvSpPr>
          <p:cNvPr id="15" name="字幕 2">
            <a:extLst>
              <a:ext uri="{FF2B5EF4-FFF2-40B4-BE49-F238E27FC236}">
                <a16:creationId xmlns:a16="http://schemas.microsoft.com/office/drawing/2014/main" id="{B1EAAB22-DB8B-01A8-99AA-CEDDDFE46D3E}"/>
              </a:ext>
            </a:extLst>
          </p:cNvPr>
          <p:cNvSpPr txBox="1">
            <a:spLocks/>
          </p:cNvSpPr>
          <p:nvPr/>
        </p:nvSpPr>
        <p:spPr>
          <a:xfrm>
            <a:off x="216874" y="7076902"/>
            <a:ext cx="6184900" cy="334115"/>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800"/>
              </a:lnSpc>
            </a:pP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日時：</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8</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月</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29</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日</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木</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午前</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10</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時～</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11</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時</a:t>
            </a:r>
            <a:r>
              <a:rPr lang="en-US" altLang="ja-JP" sz="1400" b="1" kern="100" dirty="0">
                <a:latin typeface="Century" panose="02040604050505020304" pitchFamily="18" charset="0"/>
                <a:ea typeface="Meiryo UI" panose="020B0604030504040204" pitchFamily="50" charset="-128"/>
                <a:cs typeface="Times New Roman" panose="02020603050405020304" pitchFamily="18" charset="0"/>
              </a:rPr>
              <a:t>30</a:t>
            </a:r>
            <a:r>
              <a:rPr lang="ja-JP" altLang="ja-JP" sz="1400" b="1" kern="100" dirty="0">
                <a:latin typeface="Century" panose="02040604050505020304" pitchFamily="18" charset="0"/>
                <a:ea typeface="Meiryo UI" panose="020B0604030504040204" pitchFamily="50" charset="-128"/>
                <a:cs typeface="Times New Roman" panose="02020603050405020304" pitchFamily="18" charset="0"/>
              </a:rPr>
              <a:t>分</a:t>
            </a:r>
            <a:endParaRPr lang="en-US" altLang="ja-JP" sz="1400" b="1" kern="100" dirty="0">
              <a:latin typeface="Century" panose="02040604050505020304" pitchFamily="18" charset="0"/>
              <a:ea typeface="Meiryo UI" panose="020B0604030504040204" pitchFamily="50" charset="-128"/>
              <a:cs typeface="Times New Roman" panose="02020603050405020304" pitchFamily="18" charset="0"/>
            </a:endParaRPr>
          </a:p>
          <a:p>
            <a:endParaRPr lang="ja-JP" altLang="en-US" sz="1600" dirty="0"/>
          </a:p>
        </p:txBody>
      </p:sp>
      <p:sp>
        <p:nvSpPr>
          <p:cNvPr id="16" name="四角形: 角を丸くする 15">
            <a:extLst>
              <a:ext uri="{FF2B5EF4-FFF2-40B4-BE49-F238E27FC236}">
                <a16:creationId xmlns:a16="http://schemas.microsoft.com/office/drawing/2014/main" id="{10190499-5D29-E855-213B-6C6AFBA69D9E}"/>
              </a:ext>
            </a:extLst>
          </p:cNvPr>
          <p:cNvSpPr/>
          <p:nvPr/>
        </p:nvSpPr>
        <p:spPr>
          <a:xfrm>
            <a:off x="248739" y="5986046"/>
            <a:ext cx="2548028" cy="356554"/>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字幕 2">
            <a:extLst>
              <a:ext uri="{FF2B5EF4-FFF2-40B4-BE49-F238E27FC236}">
                <a16:creationId xmlns:a16="http://schemas.microsoft.com/office/drawing/2014/main" id="{CD5508F5-2C8F-FBAA-1F2C-B8BF5043E5AA}"/>
              </a:ext>
            </a:extLst>
          </p:cNvPr>
          <p:cNvSpPr txBox="1">
            <a:spLocks/>
          </p:cNvSpPr>
          <p:nvPr/>
        </p:nvSpPr>
        <p:spPr>
          <a:xfrm>
            <a:off x="308496" y="6007917"/>
            <a:ext cx="2714172" cy="348343"/>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800"/>
              </a:lnSpc>
            </a:pP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【第</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1</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期</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秋期</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　全</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12</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回コース】</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18" name="四角形: 角を丸くする 17">
            <a:extLst>
              <a:ext uri="{FF2B5EF4-FFF2-40B4-BE49-F238E27FC236}">
                <a16:creationId xmlns:a16="http://schemas.microsoft.com/office/drawing/2014/main" id="{CE7C5506-77BB-C0FD-3CA8-682862F39766}"/>
              </a:ext>
            </a:extLst>
          </p:cNvPr>
          <p:cNvSpPr/>
          <p:nvPr/>
        </p:nvSpPr>
        <p:spPr>
          <a:xfrm>
            <a:off x="248739" y="6707453"/>
            <a:ext cx="2548028" cy="356554"/>
          </a:xfrm>
          <a:prstGeom prst="roundRec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字幕 2">
            <a:extLst>
              <a:ext uri="{FF2B5EF4-FFF2-40B4-BE49-F238E27FC236}">
                <a16:creationId xmlns:a16="http://schemas.microsoft.com/office/drawing/2014/main" id="{F930E309-BEF2-89D2-8A96-128969853076}"/>
              </a:ext>
            </a:extLst>
          </p:cNvPr>
          <p:cNvSpPr txBox="1">
            <a:spLocks/>
          </p:cNvSpPr>
          <p:nvPr/>
        </p:nvSpPr>
        <p:spPr>
          <a:xfrm>
            <a:off x="714828" y="6747352"/>
            <a:ext cx="2714172" cy="348343"/>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800"/>
              </a:lnSpc>
            </a:pP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1</a:t>
            </a:r>
            <a:r>
              <a:rPr lang="ja-JP" altLang="en-US" sz="1400" kern="100" dirty="0">
                <a:latin typeface="Century" panose="02040604050505020304" pitchFamily="18" charset="0"/>
                <a:ea typeface="Meiryo UI" panose="020B0604030504040204" pitchFamily="50" charset="-128"/>
                <a:cs typeface="Times New Roman" panose="02020603050405020304" pitchFamily="18" charset="0"/>
              </a:rPr>
              <a:t>日無料体験会</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26" name="図 25" descr="ロゴ が含まれている画像&#10;&#10;自動的に生成された説明">
            <a:extLst>
              <a:ext uri="{FF2B5EF4-FFF2-40B4-BE49-F238E27FC236}">
                <a16:creationId xmlns:a16="http://schemas.microsoft.com/office/drawing/2014/main" id="{3B21B67E-6F2D-FFA5-AEA5-1CBB14E2FA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460" y="5026536"/>
            <a:ext cx="909647" cy="857568"/>
          </a:xfrm>
          <a:prstGeom prst="rect">
            <a:avLst/>
          </a:prstGeom>
        </p:spPr>
      </p:pic>
      <p:pic>
        <p:nvPicPr>
          <p:cNvPr id="28" name="図 27" descr="ロゴ&#10;&#10;自動的に生成された説明">
            <a:extLst>
              <a:ext uri="{FF2B5EF4-FFF2-40B4-BE49-F238E27FC236}">
                <a16:creationId xmlns:a16="http://schemas.microsoft.com/office/drawing/2014/main" id="{7534FB10-DED4-D531-A399-DEA6AC53C2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01530" y="4953001"/>
            <a:ext cx="943799" cy="996039"/>
          </a:xfrm>
          <a:prstGeom prst="rect">
            <a:avLst/>
          </a:prstGeom>
        </p:spPr>
      </p:pic>
      <p:sp>
        <p:nvSpPr>
          <p:cNvPr id="5" name="正方形/長方形 4">
            <a:extLst>
              <a:ext uri="{FF2B5EF4-FFF2-40B4-BE49-F238E27FC236}">
                <a16:creationId xmlns:a16="http://schemas.microsoft.com/office/drawing/2014/main" id="{03099F90-9601-D907-F340-689E5AE6AD94}"/>
              </a:ext>
            </a:extLst>
          </p:cNvPr>
          <p:cNvSpPr/>
          <p:nvPr/>
        </p:nvSpPr>
        <p:spPr>
          <a:xfrm>
            <a:off x="11462" y="9586085"/>
            <a:ext cx="3416320" cy="276999"/>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ja-JP" altLang="en-US" sz="1200" b="1" cap="none" spc="0" dirty="0">
                <a:ln/>
                <a:solidFill>
                  <a:srgbClr val="FF0000"/>
                </a:solidFill>
                <a:effectLst/>
              </a:rPr>
              <a:t>主催：羽村市公園等指定管理者ウイングパーク</a:t>
            </a:r>
          </a:p>
        </p:txBody>
      </p:sp>
    </p:spTree>
    <p:extLst>
      <p:ext uri="{BB962C8B-B14F-4D97-AF65-F5344CB8AC3E}">
        <p14:creationId xmlns:p14="http://schemas.microsoft.com/office/powerpoint/2010/main" val="27682033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220</TotalTime>
  <Words>265</Words>
  <Application>Microsoft Office PowerPoint</Application>
  <PresentationFormat>A4 210 x 297 mm</PresentationFormat>
  <Paragraphs>15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Meiryo UI</vt:lpstr>
      <vt:lpstr>游ゴシック</vt:lpstr>
      <vt:lpstr>Aptos</vt:lpstr>
      <vt:lpstr>Aptos Display</vt:lpstr>
      <vt:lpstr>Arial</vt:lpstr>
      <vt:lpstr>Century</vt:lpstr>
      <vt:lpstr>Office テーマ</vt:lpstr>
      <vt:lpstr>楊名時八段錦・太極拳は、呼吸法に従い、心と体のバランスを取り、他の人と競い合わないで健康と長寿を主な目的としているバランス運動です。 下肢筋力の低下防止による転倒予防や、両手両足を別々に動かすことで脳に刺激を与え、認知機能の強化にも役立ちます。 柔らかい、ゆっくりとした動きですので年齢・性別にかかわりなく、運動に自信がない方でもご参加いただけます。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藤原 武鋭</dc:creator>
  <cp:lastModifiedBy>藤原 武鋭</cp:lastModifiedBy>
  <cp:revision>26</cp:revision>
  <cp:lastPrinted>2024-07-31T08:25:01Z</cp:lastPrinted>
  <dcterms:created xsi:type="dcterms:W3CDTF">2024-07-23T08:48:41Z</dcterms:created>
  <dcterms:modified xsi:type="dcterms:W3CDTF">2024-08-11T02:28:24Z</dcterms:modified>
</cp:coreProperties>
</file>